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1"/>
  </p:notesMasterIdLst>
  <p:sldIdLst>
    <p:sldId id="256" r:id="rId2"/>
    <p:sldId id="335" r:id="rId3"/>
    <p:sldId id="370" r:id="rId4"/>
    <p:sldId id="376" r:id="rId5"/>
    <p:sldId id="377" r:id="rId6"/>
    <p:sldId id="378" r:id="rId7"/>
    <p:sldId id="379" r:id="rId8"/>
    <p:sldId id="380" r:id="rId9"/>
    <p:sldId id="35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5" d="100"/>
          <a:sy n="55" d="100"/>
        </p:scale>
        <p:origin x="-180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4/17/2020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2667000"/>
          </a:xfrm>
        </p:spPr>
        <p:txBody>
          <a:bodyPr>
            <a:normAutofit fontScale="90000"/>
          </a:bodyPr>
          <a:lstStyle/>
          <a:p>
            <a:pPr indent="457200" algn="ctr"/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3200" b="1" u="sng">
                <a:solidFill>
                  <a:srgbClr val="FF0000"/>
                </a:solidFill>
              </a:rPr>
              <a:t/>
            </a:r>
            <a:br>
              <a:rPr sz="3200" b="1" u="sng">
                <a:solidFill>
                  <a:srgbClr val="FF0000"/>
                </a:solidFill>
              </a:rPr>
            </a:br>
            <a:r>
              <a:rPr sz="4500" b="1" u="sng">
                <a:solidFill>
                  <a:srgbClr val="FF0000"/>
                </a:solidFill>
              </a:rPr>
              <a:t>WELCOME</a:t>
            </a:r>
            <a:r>
              <a:rPr sz="3200"/>
              <a:t/>
            </a:r>
            <a:br>
              <a:rPr sz="3200"/>
            </a:br>
            <a:r>
              <a:rPr sz="3200"/>
              <a:t/>
            </a:r>
            <a:br>
              <a:rPr sz="3200"/>
            </a:br>
            <a:r>
              <a:rPr sz="3000" b="1">
                <a:solidFill>
                  <a:schemeClr val="tx1"/>
                </a:solidFill>
              </a:rPr>
              <a:t>Class: B.Com – Part-2 </a:t>
            </a:r>
            <a:br>
              <a:rPr sz="3000" b="1">
                <a:solidFill>
                  <a:schemeClr val="tx1"/>
                </a:solidFill>
              </a:rPr>
            </a:br>
            <a:r>
              <a:rPr sz="3000" b="1">
                <a:solidFill>
                  <a:schemeClr val="tx1"/>
                </a:solidFill>
              </a:rPr>
              <a:t>Subject: Business Regulatory Framework</a:t>
            </a:r>
            <a:r>
              <a:rPr sz="2800"/>
              <a:t/>
            </a:r>
            <a:br>
              <a:rPr sz="2800"/>
            </a:br>
            <a:r>
              <a:rPr sz="2300" b="1">
                <a:solidFill>
                  <a:srgbClr val="FF0000"/>
                </a:solidFill>
              </a:rPr>
              <a:t>TOPIC: </a:t>
            </a:r>
            <a:r>
              <a:rPr lang="en-IN" sz="2300" dirty="0" smtClean="0">
                <a:solidFill>
                  <a:srgbClr val="FF0000"/>
                </a:solidFill>
              </a:rPr>
              <a:t>ACCEPTANCE – </a:t>
            </a:r>
            <a:r>
              <a:rPr lang="en-IN" sz="2300" dirty="0" smtClean="0">
                <a:solidFill>
                  <a:srgbClr val="FF0000"/>
                </a:solidFill>
              </a:rPr>
              <a:t>Meaning, </a:t>
            </a:r>
            <a:r>
              <a:rPr lang="en-IN" sz="2300" dirty="0" smtClean="0">
                <a:solidFill>
                  <a:srgbClr val="FF0000"/>
                </a:solidFill>
              </a:rPr>
              <a:t>essential of a </a:t>
            </a:r>
            <a:r>
              <a:rPr lang="en-IN" sz="2300" dirty="0" smtClean="0">
                <a:solidFill>
                  <a:srgbClr val="FF0000"/>
                </a:solidFill>
              </a:rPr>
              <a:t>valid Acceptance and </a:t>
            </a:r>
            <a:r>
              <a:rPr lang="en-IN" sz="2300" dirty="0" smtClean="0">
                <a:solidFill>
                  <a:srgbClr val="FF0000"/>
                </a:solidFill>
              </a:rPr>
              <a:t>CONSIDERATION – meaning , essentials of consideration</a:t>
            </a:r>
            <a:endParaRPr sz="2300">
              <a:solidFill>
                <a:srgbClr val="0070C0"/>
              </a:solidFill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752600" y="2895600"/>
            <a:ext cx="6934200" cy="3200400"/>
          </a:xfrm>
        </p:spPr>
        <p:txBody>
          <a:bodyPr>
            <a:normAutofit fontScale="92500" lnSpcReduction="10000"/>
          </a:bodyPr>
          <a:lstStyle/>
          <a:p>
            <a:pPr algn="ctr" eaLnBrk="1" hangingPunct="1"/>
            <a:endParaRPr lang="en-US" sz="4000" b="1" u="sng" dirty="0"/>
          </a:p>
          <a:p>
            <a:pPr algn="ctr" eaLnBrk="1" hangingPunct="1"/>
            <a:r>
              <a:rPr lang="en-US" sz="3500" b="1" u="sng" dirty="0">
                <a:solidFill>
                  <a:schemeClr val="tx1"/>
                </a:solidFill>
              </a:rPr>
              <a:t>Prepared By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3500" b="1" dirty="0">
                <a:solidFill>
                  <a:schemeClr val="tx1"/>
                </a:solidFill>
              </a:rPr>
              <a:t> Dr. SHAHID IQBAL 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Guest Faculty,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Marwari College, </a:t>
            </a:r>
            <a:r>
              <a:rPr lang="en-US" sz="2500" b="1" dirty="0" err="1">
                <a:solidFill>
                  <a:schemeClr val="tx1"/>
                </a:solidFill>
              </a:rPr>
              <a:t>Darbhanga</a:t>
            </a:r>
            <a:r>
              <a:rPr lang="en-US" sz="2500" b="1" dirty="0">
                <a:solidFill>
                  <a:schemeClr val="tx1"/>
                </a:solidFill>
              </a:rPr>
              <a:t>,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Mobile No. and </a:t>
            </a:r>
            <a:r>
              <a:rPr lang="en-US" sz="2500" b="1" dirty="0" err="1">
                <a:solidFill>
                  <a:schemeClr val="tx1"/>
                </a:solidFill>
              </a:rPr>
              <a:t>Whatsup</a:t>
            </a:r>
            <a:r>
              <a:rPr lang="en-US" sz="2500" b="1" dirty="0">
                <a:solidFill>
                  <a:schemeClr val="tx1"/>
                </a:solidFill>
              </a:rPr>
              <a:t> No. : 7004160257</a:t>
            </a:r>
          </a:p>
          <a:p>
            <a:pPr algn="ctr" eaLnBrk="1" hangingPunct="1">
              <a:spcBef>
                <a:spcPts val="200"/>
              </a:spcBef>
            </a:pPr>
            <a:r>
              <a:rPr lang="en-US" sz="2500" b="1" dirty="0">
                <a:solidFill>
                  <a:schemeClr val="tx1"/>
                </a:solidFill>
              </a:rPr>
              <a:t>Email ID: shahidlnmu@gmail.com</a:t>
            </a:r>
          </a:p>
          <a:p>
            <a:pPr algn="ctr" eaLnBrk="1" hangingPunct="1">
              <a:spcBef>
                <a:spcPts val="200"/>
              </a:spcBef>
            </a:pPr>
            <a:endParaRPr lang="en-US" sz="2500" b="1" dirty="0">
              <a:solidFill>
                <a:schemeClr val="tx1"/>
              </a:solidFill>
            </a:endParaRPr>
          </a:p>
          <a:p>
            <a:pPr algn="ctr" eaLnBrk="1" hangingPunct="1"/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A526E448-6C8E-6945-B868-19CDAC7A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32" y="135791"/>
            <a:ext cx="8424768" cy="854809"/>
          </a:xfrm>
        </p:spPr>
        <p:txBody>
          <a:bodyPr>
            <a:normAutofit/>
          </a:bodyPr>
          <a:lstStyle/>
          <a:p>
            <a:pPr algn="ctr"/>
            <a:r>
              <a:rPr lang="en-IN" sz="3500" dirty="0" smtClean="0">
                <a:solidFill>
                  <a:srgbClr val="FF0000"/>
                </a:solidFill>
                <a:latin typeface="bitter"/>
              </a:rPr>
              <a:t>Acceptance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838200"/>
            <a:ext cx="8424768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endParaRPr lang="en-US" sz="2400" dirty="0" smtClean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According to section 2(b) a proposal or offer is said to have been accepted when the </a:t>
            </a:r>
            <a:r>
              <a:rPr lang="en-US" sz="2400" dirty="0" smtClean="0">
                <a:latin typeface="+mj-lt"/>
              </a:rPr>
              <a:t>person to </a:t>
            </a:r>
            <a:r>
              <a:rPr lang="en-US" sz="2400" dirty="0" smtClean="0">
                <a:latin typeface="+mj-lt"/>
              </a:rPr>
              <a:t>whom the proposal is made, signifies his assent to the proposal. An offer when accepted</a:t>
            </a:r>
          </a:p>
          <a:p>
            <a:pPr algn="just"/>
            <a:r>
              <a:rPr lang="en-US" sz="2400" dirty="0" smtClean="0">
                <a:latin typeface="+mj-lt"/>
              </a:rPr>
              <a:t>becomes a promise. Offer and Acceptance in a contract are like two sides of a coin and </a:t>
            </a:r>
            <a:r>
              <a:rPr lang="en-US" sz="2400" dirty="0" smtClean="0">
                <a:latin typeface="+mj-lt"/>
              </a:rPr>
              <a:t>the absence </a:t>
            </a:r>
            <a:r>
              <a:rPr lang="en-US" sz="2400" dirty="0" smtClean="0">
                <a:latin typeface="+mj-lt"/>
              </a:rPr>
              <a:t>of any one will not create any contractual relationship between these parties. According to</a:t>
            </a:r>
          </a:p>
          <a:p>
            <a:pPr algn="just"/>
            <a:endParaRPr lang="en-US" sz="2400" dirty="0" smtClean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William </a:t>
            </a:r>
            <a:r>
              <a:rPr lang="en-US" sz="2400" dirty="0" smtClean="0">
                <a:latin typeface="+mj-lt"/>
              </a:rPr>
              <a:t>Anson, </a:t>
            </a:r>
            <a:r>
              <a:rPr lang="en-US" sz="2400" b="1" dirty="0" smtClean="0">
                <a:latin typeface="+mj-lt"/>
              </a:rPr>
              <a:t>“acceptance is to offer what is a lighted match is to a train of gun powder</a:t>
            </a:r>
            <a:r>
              <a:rPr lang="en-US" sz="2400" b="1" dirty="0" smtClean="0">
                <a:latin typeface="+mj-lt"/>
              </a:rPr>
              <a:t>.”</a:t>
            </a:r>
            <a:r>
              <a:rPr lang="en-US" sz="2400" dirty="0" smtClean="0">
                <a:latin typeface="+mj-lt"/>
              </a:rPr>
              <a:t> An </a:t>
            </a:r>
            <a:r>
              <a:rPr lang="en-US" sz="2400" dirty="0" smtClean="0">
                <a:latin typeface="+mj-lt"/>
              </a:rPr>
              <a:t>acceptance can be made by words spoken or written. It can be made by conduct </a:t>
            </a:r>
            <a:r>
              <a:rPr lang="en-US" sz="2400" dirty="0" smtClean="0">
                <a:latin typeface="+mj-lt"/>
              </a:rPr>
              <a:t>also. It </a:t>
            </a:r>
            <a:r>
              <a:rPr lang="en-US" sz="2400" dirty="0" smtClean="0">
                <a:latin typeface="+mj-lt"/>
              </a:rPr>
              <a:t>can be accepted only by the person to whom it is made.</a:t>
            </a:r>
            <a:endParaRPr lang="en-US" sz="24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685800"/>
            <a:ext cx="8348568" cy="57682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ESSENTIALS OF A VALID ACCEPTANCE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:</a:t>
            </a:r>
          </a:p>
          <a:p>
            <a:pPr algn="just">
              <a:lnSpc>
                <a:spcPct val="50000"/>
              </a:lnSpc>
            </a:pPr>
            <a:endParaRPr lang="en-US" sz="2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2200" dirty="0" smtClean="0">
                <a:latin typeface="+mj-lt"/>
              </a:rPr>
              <a:t>1. </a:t>
            </a:r>
            <a:r>
              <a:rPr lang="en-US" sz="2200" b="1" dirty="0" smtClean="0">
                <a:latin typeface="+mj-lt"/>
              </a:rPr>
              <a:t>Acceptance must be absolute and unconditional: - </a:t>
            </a:r>
            <a:r>
              <a:rPr lang="en-US" sz="2200" dirty="0" smtClean="0">
                <a:latin typeface="+mj-lt"/>
              </a:rPr>
              <a:t>Partial and conditional or </a:t>
            </a:r>
            <a:r>
              <a:rPr lang="en-US" sz="2200" dirty="0" smtClean="0">
                <a:latin typeface="+mj-lt"/>
              </a:rPr>
              <a:t>qualified acceptance </a:t>
            </a:r>
            <a:r>
              <a:rPr lang="en-US" sz="2200" dirty="0" smtClean="0">
                <a:latin typeface="+mj-lt"/>
              </a:rPr>
              <a:t>will not be a valid acceptance. That is the acceptor either should accept the</a:t>
            </a:r>
          </a:p>
          <a:p>
            <a:pPr algn="just"/>
            <a:r>
              <a:rPr lang="en-US" sz="2200" dirty="0" smtClean="0">
                <a:latin typeface="+mj-lt"/>
              </a:rPr>
              <a:t>item of the offer in </a:t>
            </a:r>
            <a:r>
              <a:rPr lang="en-US" sz="2200" dirty="0" smtClean="0">
                <a:latin typeface="+mj-lt"/>
              </a:rPr>
              <a:t>to </a:t>
            </a:r>
            <a:r>
              <a:rPr lang="en-US" sz="2200" dirty="0" smtClean="0">
                <a:latin typeface="+mj-lt"/>
              </a:rPr>
              <a:t>or should reject it in </a:t>
            </a:r>
            <a:r>
              <a:rPr lang="en-US" sz="2200" dirty="0" smtClean="0">
                <a:latin typeface="+mj-lt"/>
              </a:rPr>
              <a:t>to</a:t>
            </a:r>
            <a:r>
              <a:rPr lang="en-US" sz="2200" dirty="0" smtClean="0">
                <a:latin typeface="+mj-lt"/>
              </a:rPr>
              <a:t>. There should not be any variation </a:t>
            </a:r>
            <a:r>
              <a:rPr lang="en-US" sz="2200" dirty="0" smtClean="0">
                <a:latin typeface="+mj-lt"/>
              </a:rPr>
              <a:t>in terms </a:t>
            </a:r>
            <a:r>
              <a:rPr lang="en-US" sz="2200" dirty="0" smtClean="0">
                <a:latin typeface="+mj-lt"/>
              </a:rPr>
              <a:t>while accepting the proposal.</a:t>
            </a:r>
          </a:p>
          <a:p>
            <a:pPr algn="just"/>
            <a:r>
              <a:rPr lang="en-US" sz="2200" dirty="0" smtClean="0">
                <a:latin typeface="+mj-lt"/>
              </a:rPr>
              <a:t>2. </a:t>
            </a:r>
            <a:r>
              <a:rPr lang="en-US" sz="2200" b="1" dirty="0" smtClean="0">
                <a:latin typeface="+mj-lt"/>
              </a:rPr>
              <a:t>Acceptance must be given in a prescribed mode or manner: - </a:t>
            </a:r>
            <a:r>
              <a:rPr lang="en-US" sz="2200" dirty="0" smtClean="0">
                <a:latin typeface="+mj-lt"/>
              </a:rPr>
              <a:t>If the acceptance is </a:t>
            </a:r>
            <a:r>
              <a:rPr lang="en-US" sz="2200" dirty="0" smtClean="0">
                <a:latin typeface="+mj-lt"/>
              </a:rPr>
              <a:t>not made </a:t>
            </a:r>
            <a:r>
              <a:rPr lang="en-US" sz="2200" dirty="0" smtClean="0">
                <a:latin typeface="+mj-lt"/>
              </a:rPr>
              <a:t>according to the mode prescribed, the </a:t>
            </a:r>
            <a:r>
              <a:rPr lang="en-US" sz="2200" dirty="0" err="1" smtClean="0">
                <a:latin typeface="+mj-lt"/>
              </a:rPr>
              <a:t>offeror</a:t>
            </a:r>
            <a:r>
              <a:rPr lang="en-US" sz="2200" dirty="0" smtClean="0">
                <a:latin typeface="+mj-lt"/>
              </a:rPr>
              <a:t> may intimate to the </a:t>
            </a:r>
            <a:r>
              <a:rPr lang="en-US" sz="2200" dirty="0" err="1" smtClean="0">
                <a:latin typeface="+mj-lt"/>
              </a:rPr>
              <a:t>offeree</a:t>
            </a:r>
            <a:r>
              <a:rPr lang="en-US" sz="2200" dirty="0" smtClean="0">
                <a:latin typeface="+mj-lt"/>
              </a:rPr>
              <a:t> within </a:t>
            </a:r>
            <a:r>
              <a:rPr lang="en-US" sz="2200" dirty="0" smtClean="0">
                <a:latin typeface="+mj-lt"/>
              </a:rPr>
              <a:t>a reasonable </a:t>
            </a:r>
            <a:r>
              <a:rPr lang="en-US" sz="2200" dirty="0" smtClean="0">
                <a:latin typeface="+mj-lt"/>
              </a:rPr>
              <a:t>time that the acceptance is not according to the mode prescribed , and may </a:t>
            </a:r>
            <a:r>
              <a:rPr lang="en-US" sz="2200" dirty="0" smtClean="0">
                <a:latin typeface="+mj-lt"/>
              </a:rPr>
              <a:t>insist that </a:t>
            </a:r>
            <a:r>
              <a:rPr lang="en-US" sz="2200" dirty="0" smtClean="0">
                <a:latin typeface="+mj-lt"/>
              </a:rPr>
              <a:t>the offer must be accepted in the mode prescribed. But if still it is not followed, </a:t>
            </a:r>
            <a:r>
              <a:rPr lang="en-US" sz="2200" dirty="0" smtClean="0">
                <a:latin typeface="+mj-lt"/>
              </a:rPr>
              <a:t>the </a:t>
            </a:r>
            <a:r>
              <a:rPr lang="en-US" sz="2200" dirty="0" err="1" smtClean="0">
                <a:latin typeface="+mj-lt"/>
              </a:rPr>
              <a:t>offeror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smtClean="0">
                <a:latin typeface="+mj-lt"/>
              </a:rPr>
              <a:t>can reject that acceptance.</a:t>
            </a:r>
          </a:p>
          <a:p>
            <a:pPr algn="just"/>
            <a:r>
              <a:rPr lang="en-US" sz="2200" dirty="0" smtClean="0">
                <a:latin typeface="+mj-lt"/>
              </a:rPr>
              <a:t>3. </a:t>
            </a:r>
            <a:r>
              <a:rPr lang="en-US" sz="2200" b="1" dirty="0" smtClean="0">
                <a:latin typeface="+mj-lt"/>
              </a:rPr>
              <a:t>Time of Acceptance: - </a:t>
            </a:r>
            <a:r>
              <a:rPr lang="en-US" sz="2200" dirty="0" smtClean="0">
                <a:latin typeface="+mj-lt"/>
              </a:rPr>
              <a:t>Acceptance must be made within the time allowed. When no </a:t>
            </a:r>
            <a:r>
              <a:rPr lang="en-US" sz="2200" dirty="0" smtClean="0">
                <a:latin typeface="+mj-lt"/>
              </a:rPr>
              <a:t>time is </a:t>
            </a:r>
            <a:r>
              <a:rPr lang="en-US" sz="2200" dirty="0" smtClean="0">
                <a:latin typeface="+mj-lt"/>
              </a:rPr>
              <a:t>specified, acceptance must be given within reasonable period of time</a:t>
            </a:r>
            <a:r>
              <a:rPr lang="en-US" sz="2200" dirty="0" smtClean="0">
                <a:latin typeface="+mj-lt"/>
              </a:rPr>
              <a:t>.</a:t>
            </a:r>
            <a:endParaRPr lang="en-US" sz="22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object 2"/>
          <p:cNvSpPr txBox="1"/>
          <p:nvPr/>
        </p:nvSpPr>
        <p:spPr>
          <a:xfrm>
            <a:off x="262032" y="533400"/>
            <a:ext cx="8500968" cy="61529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en-US" sz="2100" dirty="0" smtClean="0">
                <a:latin typeface="+mj-lt"/>
              </a:rPr>
              <a:t>4. </a:t>
            </a:r>
            <a:r>
              <a:rPr lang="en-US" sz="2100" b="1" dirty="0" smtClean="0">
                <a:latin typeface="+mj-lt"/>
              </a:rPr>
              <a:t>Acceptance must be communicated: </a:t>
            </a:r>
            <a:r>
              <a:rPr lang="en-US" sz="2100" dirty="0" smtClean="0">
                <a:latin typeface="+mj-lt"/>
              </a:rPr>
              <a:t>Acceptance to be legally effective must </a:t>
            </a:r>
            <a:r>
              <a:rPr lang="en-US" sz="2100" dirty="0" smtClean="0">
                <a:latin typeface="+mj-lt"/>
              </a:rPr>
              <a:t>be communicated </a:t>
            </a:r>
            <a:r>
              <a:rPr lang="en-US" sz="2100" dirty="0" smtClean="0">
                <a:latin typeface="+mj-lt"/>
              </a:rPr>
              <a:t>and brought to the knowledge of the </a:t>
            </a:r>
            <a:r>
              <a:rPr lang="en-US" sz="2100" dirty="0" err="1" smtClean="0">
                <a:latin typeface="+mj-lt"/>
              </a:rPr>
              <a:t>offeror</a:t>
            </a:r>
            <a:r>
              <a:rPr lang="en-US" sz="2100" dirty="0" smtClean="0">
                <a:latin typeface="+mj-lt"/>
              </a:rPr>
              <a:t>. Even if the acceptor </a:t>
            </a:r>
            <a:r>
              <a:rPr lang="en-US" sz="2100" dirty="0" smtClean="0">
                <a:latin typeface="+mj-lt"/>
              </a:rPr>
              <a:t>has accepted </a:t>
            </a:r>
            <a:r>
              <a:rPr lang="en-US" sz="2100" dirty="0" smtClean="0">
                <a:latin typeface="+mj-lt"/>
              </a:rPr>
              <a:t>the offer but if it is not communicated properly, it would not result into </a:t>
            </a:r>
            <a:r>
              <a:rPr lang="en-US" sz="2100" dirty="0" smtClean="0">
                <a:latin typeface="+mj-lt"/>
              </a:rPr>
              <a:t>an agreement</a:t>
            </a:r>
            <a:r>
              <a:rPr lang="en-US" sz="2100" dirty="0" smtClean="0">
                <a:latin typeface="+mj-lt"/>
              </a:rPr>
              <a:t>.</a:t>
            </a:r>
          </a:p>
          <a:p>
            <a:pPr algn="just"/>
            <a:r>
              <a:rPr lang="en-US" sz="2100" dirty="0" smtClean="0">
                <a:latin typeface="+mj-lt"/>
              </a:rPr>
              <a:t>5. </a:t>
            </a:r>
            <a:r>
              <a:rPr lang="en-US" sz="2100" b="1" dirty="0" smtClean="0">
                <a:latin typeface="+mj-lt"/>
              </a:rPr>
              <a:t>Acceptance may be express or implied: - </a:t>
            </a:r>
            <a:r>
              <a:rPr lang="en-US" sz="2100" dirty="0" smtClean="0">
                <a:latin typeface="+mj-lt"/>
              </a:rPr>
              <a:t>When an acceptance is made by words </a:t>
            </a:r>
            <a:r>
              <a:rPr lang="en-US" sz="2100" dirty="0" smtClean="0">
                <a:latin typeface="+mj-lt"/>
              </a:rPr>
              <a:t>spoken or </a:t>
            </a:r>
            <a:r>
              <a:rPr lang="en-US" sz="2100" dirty="0" smtClean="0">
                <a:latin typeface="+mj-lt"/>
              </a:rPr>
              <a:t>written, it is an express acceptance. If it is accepted by conduct, it is an implied</a:t>
            </a:r>
          </a:p>
          <a:p>
            <a:pPr algn="just"/>
            <a:r>
              <a:rPr lang="en-US" sz="2100" dirty="0" smtClean="0">
                <a:latin typeface="+mj-lt"/>
              </a:rPr>
              <a:t>acceptance. For example when a person goes to a Restaurant and has some food, </a:t>
            </a:r>
            <a:r>
              <a:rPr lang="en-US" sz="2100" dirty="0" smtClean="0">
                <a:latin typeface="+mj-lt"/>
              </a:rPr>
              <a:t>he impliedly </a:t>
            </a:r>
            <a:r>
              <a:rPr lang="en-US" sz="2100" dirty="0" smtClean="0">
                <a:latin typeface="+mj-lt"/>
              </a:rPr>
              <a:t>accepts to pay for it.</a:t>
            </a:r>
          </a:p>
          <a:p>
            <a:pPr algn="just"/>
            <a:r>
              <a:rPr lang="en-US" sz="2100" dirty="0" smtClean="0">
                <a:latin typeface="+mj-lt"/>
              </a:rPr>
              <a:t>6. </a:t>
            </a:r>
            <a:r>
              <a:rPr lang="en-US" sz="2100" b="1" dirty="0" smtClean="0">
                <a:latin typeface="+mj-lt"/>
              </a:rPr>
              <a:t>Acceptance must be made before offer is revoked: - </a:t>
            </a:r>
            <a:r>
              <a:rPr lang="en-US" sz="2100" dirty="0" smtClean="0">
                <a:latin typeface="+mj-lt"/>
              </a:rPr>
              <a:t>The acceptance of an offer must </a:t>
            </a:r>
            <a:r>
              <a:rPr lang="en-US" sz="2100" dirty="0" smtClean="0">
                <a:latin typeface="+mj-lt"/>
              </a:rPr>
              <a:t>be done </a:t>
            </a:r>
            <a:r>
              <a:rPr lang="en-US" sz="2100" dirty="0" smtClean="0">
                <a:latin typeface="+mj-lt"/>
              </a:rPr>
              <a:t>before the offer lapses or is withdrawn or cancelled. Once an offer is dead due to any</a:t>
            </a:r>
          </a:p>
          <a:p>
            <a:pPr algn="just"/>
            <a:r>
              <a:rPr lang="en-US" sz="2100" dirty="0" smtClean="0">
                <a:latin typeface="+mj-lt"/>
              </a:rPr>
              <a:t>reason it is dead for ever.</a:t>
            </a:r>
          </a:p>
          <a:p>
            <a:pPr algn="just"/>
            <a:r>
              <a:rPr lang="en-US" sz="2100" dirty="0" smtClean="0">
                <a:latin typeface="+mj-lt"/>
              </a:rPr>
              <a:t>7. </a:t>
            </a:r>
            <a:r>
              <a:rPr lang="en-US" sz="2100" b="1" dirty="0" smtClean="0">
                <a:latin typeface="+mj-lt"/>
              </a:rPr>
              <a:t>Acceptance must be made by the </a:t>
            </a:r>
            <a:r>
              <a:rPr lang="en-US" sz="2100" b="1" dirty="0" err="1" smtClean="0">
                <a:latin typeface="+mj-lt"/>
              </a:rPr>
              <a:t>offeree</a:t>
            </a:r>
            <a:r>
              <a:rPr lang="en-US" sz="2100" b="1" dirty="0" smtClean="0">
                <a:latin typeface="+mj-lt"/>
              </a:rPr>
              <a:t>: - </a:t>
            </a:r>
            <a:r>
              <a:rPr lang="en-US" sz="2100" dirty="0" smtClean="0">
                <a:latin typeface="+mj-lt"/>
              </a:rPr>
              <a:t>Acceptance must be made only by the </a:t>
            </a:r>
            <a:r>
              <a:rPr lang="en-US" sz="2100" dirty="0" smtClean="0">
                <a:latin typeface="+mj-lt"/>
              </a:rPr>
              <a:t>person to </a:t>
            </a:r>
            <a:r>
              <a:rPr lang="en-US" sz="2100" dirty="0" smtClean="0">
                <a:latin typeface="+mj-lt"/>
              </a:rPr>
              <a:t>whom the offer is made and not by others.</a:t>
            </a:r>
          </a:p>
          <a:p>
            <a:pPr algn="just"/>
            <a:r>
              <a:rPr lang="en-US" sz="2100" dirty="0" smtClean="0">
                <a:latin typeface="+mj-lt"/>
              </a:rPr>
              <a:t>8. </a:t>
            </a:r>
            <a:r>
              <a:rPr lang="en-US" sz="2100" b="1" dirty="0" smtClean="0">
                <a:latin typeface="+mj-lt"/>
              </a:rPr>
              <a:t>Acceptance is not implied from silence of the party: - </a:t>
            </a:r>
            <a:r>
              <a:rPr lang="en-US" sz="2100" dirty="0" smtClean="0">
                <a:latin typeface="+mj-lt"/>
              </a:rPr>
              <a:t>Generally, silence on the part </a:t>
            </a:r>
            <a:r>
              <a:rPr lang="en-US" sz="2100" dirty="0" smtClean="0">
                <a:latin typeface="+mj-lt"/>
              </a:rPr>
              <a:t>of </a:t>
            </a:r>
            <a:r>
              <a:rPr lang="en-US" sz="2100" dirty="0" err="1" smtClean="0">
                <a:latin typeface="+mj-lt"/>
              </a:rPr>
              <a:t>offeree</a:t>
            </a:r>
            <a:r>
              <a:rPr lang="en-US" sz="2100" dirty="0" smtClean="0">
                <a:latin typeface="+mj-lt"/>
              </a:rPr>
              <a:t> </a:t>
            </a:r>
            <a:r>
              <a:rPr lang="en-US" sz="2100" dirty="0" smtClean="0">
                <a:latin typeface="+mj-lt"/>
              </a:rPr>
              <a:t>regarding the offer in no case may amount to acceptance.</a:t>
            </a:r>
            <a:endParaRPr lang="en-US" sz="2100" dirty="0" smtClean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xmlns="" id="{A526E448-6C8E-6945-B868-19CDAC7A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32" y="135791"/>
            <a:ext cx="8424768" cy="854809"/>
          </a:xfrm>
        </p:spPr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bitter"/>
              </a:rPr>
              <a:t>CONSIDERATION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202353"/>
            <a:ext cx="80772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+mj-lt"/>
              </a:rPr>
              <a:t>Consideration is one of the essential elements of valid contract. According to sec. 25 of </a:t>
            </a:r>
            <a:r>
              <a:rPr lang="en-US" sz="2400" dirty="0" smtClean="0">
                <a:latin typeface="+mj-lt"/>
              </a:rPr>
              <a:t>the Indian </a:t>
            </a:r>
            <a:r>
              <a:rPr lang="en-US" sz="2400" dirty="0" smtClean="0">
                <a:latin typeface="+mj-lt"/>
              </a:rPr>
              <a:t>Contract Act, an agreement made without consideration is void. Every agreement must </a:t>
            </a:r>
            <a:r>
              <a:rPr lang="en-US" sz="2400" dirty="0" smtClean="0">
                <a:latin typeface="+mj-lt"/>
              </a:rPr>
              <a:t>be supported </a:t>
            </a:r>
            <a:r>
              <a:rPr lang="en-US" sz="2400" dirty="0" smtClean="0">
                <a:latin typeface="+mj-lt"/>
              </a:rPr>
              <a:t>by consideration to become a contract. In true sense consideration means “something </a:t>
            </a:r>
            <a:r>
              <a:rPr lang="en-US" sz="2400" dirty="0" smtClean="0">
                <a:latin typeface="+mj-lt"/>
              </a:rPr>
              <a:t>in return</a:t>
            </a:r>
            <a:r>
              <a:rPr lang="en-US" sz="2400" dirty="0" smtClean="0">
                <a:latin typeface="+mj-lt"/>
              </a:rPr>
              <a:t>” to the </a:t>
            </a:r>
            <a:r>
              <a:rPr lang="en-US" sz="2400" dirty="0" err="1" smtClean="0">
                <a:latin typeface="+mj-lt"/>
              </a:rPr>
              <a:t>promisor</a:t>
            </a:r>
            <a:r>
              <a:rPr lang="en-US" sz="2400" dirty="0" smtClean="0">
                <a:latin typeface="+mj-lt"/>
              </a:rPr>
              <a:t> (quid </a:t>
            </a:r>
            <a:r>
              <a:rPr lang="en-US" sz="2400" dirty="0" err="1" smtClean="0">
                <a:latin typeface="+mj-lt"/>
              </a:rPr>
              <a:t>proquo</a:t>
            </a:r>
            <a:r>
              <a:rPr lang="en-US" sz="2400" dirty="0" smtClean="0">
                <a:latin typeface="+mj-lt"/>
              </a:rPr>
              <a:t>).</a:t>
            </a:r>
          </a:p>
          <a:p>
            <a:pPr algn="just"/>
            <a:endParaRPr lang="en-US" sz="2400" dirty="0" smtClean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The </a:t>
            </a:r>
            <a:r>
              <a:rPr lang="en-US" sz="2400" dirty="0" smtClean="0">
                <a:latin typeface="+mj-lt"/>
              </a:rPr>
              <a:t>term consideration is defined in sec.2 (d) of the Indian Contract Act </a:t>
            </a:r>
            <a:r>
              <a:rPr lang="en-US" sz="2400" dirty="0" err="1" smtClean="0">
                <a:latin typeface="+mj-lt"/>
              </a:rPr>
              <a:t>as,”when</a:t>
            </a:r>
            <a:r>
              <a:rPr lang="en-US" sz="2400" dirty="0" smtClean="0">
                <a:latin typeface="+mj-lt"/>
              </a:rPr>
              <a:t> at the desire </a:t>
            </a:r>
            <a:r>
              <a:rPr lang="en-US" sz="2400" dirty="0" smtClean="0">
                <a:latin typeface="+mj-lt"/>
              </a:rPr>
              <a:t>of the </a:t>
            </a:r>
            <a:r>
              <a:rPr lang="en-US" sz="2400" dirty="0" err="1" smtClean="0">
                <a:latin typeface="+mj-lt"/>
              </a:rPr>
              <a:t>promisor</a:t>
            </a:r>
            <a:r>
              <a:rPr lang="en-US" sz="2400" dirty="0" smtClean="0">
                <a:latin typeface="+mj-lt"/>
              </a:rPr>
              <a:t>, the </a:t>
            </a:r>
            <a:r>
              <a:rPr lang="en-US" sz="2400" dirty="0" err="1" smtClean="0">
                <a:latin typeface="+mj-lt"/>
              </a:rPr>
              <a:t>promisee</a:t>
            </a:r>
            <a:r>
              <a:rPr lang="en-US" sz="2400" dirty="0" smtClean="0">
                <a:latin typeface="+mj-lt"/>
              </a:rPr>
              <a:t> or any other person has done or abstained from doing, or promise to do or </a:t>
            </a:r>
            <a:r>
              <a:rPr lang="en-US" sz="2400" dirty="0" smtClean="0">
                <a:latin typeface="+mj-lt"/>
              </a:rPr>
              <a:t>to abstain </a:t>
            </a:r>
            <a:r>
              <a:rPr lang="en-US" sz="2400" dirty="0" smtClean="0">
                <a:latin typeface="+mj-lt"/>
              </a:rPr>
              <a:t>from doing something, such act, abstinence or promise is called a consideration for the promise.”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xmlns="" id="{A526E448-6C8E-6945-B868-19CDAC7A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032" y="135791"/>
            <a:ext cx="8424768" cy="85480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bitter"/>
              </a:rPr>
              <a:t>Essentials of Consideration:-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202353"/>
            <a:ext cx="807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+mj-lt"/>
              </a:rPr>
              <a:t>1. </a:t>
            </a:r>
            <a:r>
              <a:rPr lang="en-US" sz="2200" b="1" dirty="0" smtClean="0">
                <a:latin typeface="+mj-lt"/>
              </a:rPr>
              <a:t>Consideration must move at the desire of the </a:t>
            </a:r>
            <a:r>
              <a:rPr lang="en-US" sz="2200" b="1" dirty="0" err="1" smtClean="0">
                <a:latin typeface="+mj-lt"/>
              </a:rPr>
              <a:t>promisor</a:t>
            </a:r>
            <a:r>
              <a:rPr lang="en-US" sz="2200" b="1" dirty="0" smtClean="0">
                <a:latin typeface="+mj-lt"/>
              </a:rPr>
              <a:t>: - </a:t>
            </a:r>
            <a:r>
              <a:rPr lang="en-US" sz="2200" dirty="0" smtClean="0">
                <a:latin typeface="+mj-lt"/>
              </a:rPr>
              <a:t>It is essential that </a:t>
            </a:r>
            <a:r>
              <a:rPr lang="en-US" sz="2200" dirty="0" err="1" smtClean="0">
                <a:latin typeface="+mj-lt"/>
              </a:rPr>
              <a:t>promisee</a:t>
            </a:r>
            <a:r>
              <a:rPr lang="en-US" sz="2200" dirty="0" smtClean="0">
                <a:latin typeface="+mj-lt"/>
              </a:rPr>
              <a:t> </a:t>
            </a:r>
            <a:r>
              <a:rPr lang="en-US" sz="2200" dirty="0" smtClean="0">
                <a:latin typeface="+mj-lt"/>
              </a:rPr>
              <a:t>should perform </a:t>
            </a:r>
            <a:r>
              <a:rPr lang="en-US" sz="2200" dirty="0" smtClean="0">
                <a:latin typeface="+mj-lt"/>
              </a:rPr>
              <a:t>his part of the promise only at the desire of the </a:t>
            </a:r>
            <a:r>
              <a:rPr lang="en-US" sz="2200" dirty="0" err="1" smtClean="0">
                <a:latin typeface="+mj-lt"/>
              </a:rPr>
              <a:t>promisor</a:t>
            </a:r>
            <a:r>
              <a:rPr lang="en-US" sz="2200" dirty="0" smtClean="0">
                <a:latin typeface="+mj-lt"/>
              </a:rPr>
              <a:t>. The desire of the </a:t>
            </a:r>
            <a:r>
              <a:rPr lang="en-US" sz="2200" dirty="0" err="1" smtClean="0">
                <a:latin typeface="+mj-lt"/>
              </a:rPr>
              <a:t>promisor</a:t>
            </a:r>
            <a:r>
              <a:rPr lang="en-US" sz="2200" dirty="0" smtClean="0">
                <a:latin typeface="+mj-lt"/>
              </a:rPr>
              <a:t> may </a:t>
            </a:r>
            <a:r>
              <a:rPr lang="en-US" sz="2200" dirty="0" smtClean="0">
                <a:latin typeface="+mj-lt"/>
              </a:rPr>
              <a:t>be express or implied. For example, ’A’ buys a book for his friend ‘B’. Later on ‘</a:t>
            </a:r>
            <a:r>
              <a:rPr lang="en-US" sz="2200" dirty="0" smtClean="0">
                <a:latin typeface="+mj-lt"/>
              </a:rPr>
              <a:t>B’ promises </a:t>
            </a:r>
            <a:r>
              <a:rPr lang="en-US" sz="2200" dirty="0" smtClean="0">
                <a:latin typeface="+mj-lt"/>
              </a:rPr>
              <a:t>to pay Rs. 75 to ‘A’. Since ‘A’ has bought the book voluntarily without the desire </a:t>
            </a:r>
            <a:r>
              <a:rPr lang="en-US" sz="2200" dirty="0" smtClean="0">
                <a:latin typeface="+mj-lt"/>
              </a:rPr>
              <a:t>of ‘B</a:t>
            </a:r>
            <a:r>
              <a:rPr lang="en-US" sz="2200" dirty="0" smtClean="0">
                <a:latin typeface="+mj-lt"/>
              </a:rPr>
              <a:t>’, it cannot be valid consideration for the promise of ‘B</a:t>
            </a:r>
            <a:r>
              <a:rPr lang="en-US" sz="2200" dirty="0" smtClean="0">
                <a:latin typeface="+mj-lt"/>
              </a:rPr>
              <a:t>’.</a:t>
            </a:r>
          </a:p>
          <a:p>
            <a:pPr algn="just"/>
            <a:endParaRPr lang="en-US" sz="2200" dirty="0" smtClean="0">
              <a:latin typeface="+mj-lt"/>
            </a:endParaRPr>
          </a:p>
          <a:p>
            <a:pPr algn="just"/>
            <a:r>
              <a:rPr lang="en-US" sz="2200" dirty="0" smtClean="0">
                <a:latin typeface="+mj-lt"/>
              </a:rPr>
              <a:t>2. </a:t>
            </a:r>
            <a:r>
              <a:rPr lang="en-US" sz="2200" b="1" dirty="0" smtClean="0">
                <a:latin typeface="+mj-lt"/>
              </a:rPr>
              <a:t>Consideration may move from the </a:t>
            </a:r>
            <a:r>
              <a:rPr lang="en-US" sz="2200" b="1" dirty="0" err="1" smtClean="0">
                <a:latin typeface="+mj-lt"/>
              </a:rPr>
              <a:t>promisee</a:t>
            </a:r>
            <a:r>
              <a:rPr lang="en-US" sz="2200" b="1" dirty="0" smtClean="0">
                <a:latin typeface="+mj-lt"/>
              </a:rPr>
              <a:t> or any other person</a:t>
            </a:r>
            <a:r>
              <a:rPr lang="en-US" sz="2200" b="1" dirty="0" smtClean="0">
                <a:latin typeface="+mj-lt"/>
              </a:rPr>
              <a:t>:- </a:t>
            </a:r>
            <a:r>
              <a:rPr lang="en-US" sz="2200" dirty="0" smtClean="0">
                <a:latin typeface="+mj-lt"/>
              </a:rPr>
              <a:t>According </a:t>
            </a:r>
            <a:r>
              <a:rPr lang="en-US" sz="2200" dirty="0" smtClean="0">
                <a:latin typeface="+mj-lt"/>
              </a:rPr>
              <a:t>to </a:t>
            </a:r>
            <a:r>
              <a:rPr lang="en-US" sz="2200" dirty="0" smtClean="0">
                <a:latin typeface="+mj-lt"/>
              </a:rPr>
              <a:t>Indian law</a:t>
            </a:r>
            <a:r>
              <a:rPr lang="en-US" sz="2200" dirty="0" smtClean="0">
                <a:latin typeface="+mj-lt"/>
              </a:rPr>
              <a:t>, the consideration may proceed either from the </a:t>
            </a:r>
            <a:r>
              <a:rPr lang="en-US" sz="2200" dirty="0" err="1" smtClean="0">
                <a:latin typeface="+mj-lt"/>
              </a:rPr>
              <a:t>promisee</a:t>
            </a:r>
            <a:r>
              <a:rPr lang="en-US" sz="2200" dirty="0" smtClean="0">
                <a:latin typeface="+mj-lt"/>
              </a:rPr>
              <a:t> or any other person. </a:t>
            </a:r>
            <a:r>
              <a:rPr lang="en-US" sz="2200" dirty="0" smtClean="0">
                <a:latin typeface="+mj-lt"/>
              </a:rPr>
              <a:t>Under the </a:t>
            </a:r>
            <a:r>
              <a:rPr lang="en-US" sz="2200" dirty="0" smtClean="0">
                <a:latin typeface="+mj-lt"/>
              </a:rPr>
              <a:t>English law, consideration must move from the </a:t>
            </a:r>
            <a:r>
              <a:rPr lang="en-US" sz="2200" dirty="0" err="1" smtClean="0">
                <a:latin typeface="+mj-lt"/>
              </a:rPr>
              <a:t>promisee</a:t>
            </a:r>
            <a:r>
              <a:rPr lang="en-US" sz="2200" dirty="0" smtClean="0">
                <a:latin typeface="+mj-lt"/>
              </a:rPr>
              <a:t>.</a:t>
            </a:r>
            <a:endParaRPr lang="en-US" sz="22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511612"/>
            <a:ext cx="8077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+mj-lt"/>
              </a:rPr>
              <a:t>3. </a:t>
            </a:r>
            <a:r>
              <a:rPr lang="en-US" sz="2200" b="1" dirty="0" smtClean="0">
                <a:latin typeface="+mj-lt"/>
              </a:rPr>
              <a:t>Consideration may be past, present or future: - </a:t>
            </a:r>
            <a:r>
              <a:rPr lang="en-US" sz="2200" dirty="0" smtClean="0">
                <a:latin typeface="+mj-lt"/>
              </a:rPr>
              <a:t>If the </a:t>
            </a:r>
            <a:r>
              <a:rPr lang="en-US" sz="2200" dirty="0" err="1" smtClean="0">
                <a:latin typeface="+mj-lt"/>
              </a:rPr>
              <a:t>promisor</a:t>
            </a:r>
            <a:r>
              <a:rPr lang="en-US" sz="2200" dirty="0" smtClean="0">
                <a:latin typeface="+mj-lt"/>
              </a:rPr>
              <a:t> had received the consideration before the date of the promise, it is known as past consideration. If the </a:t>
            </a:r>
            <a:r>
              <a:rPr lang="en-US" sz="2200" dirty="0" err="1" smtClean="0">
                <a:latin typeface="+mj-lt"/>
              </a:rPr>
              <a:t>promisor</a:t>
            </a:r>
            <a:r>
              <a:rPr lang="en-US" sz="2200" dirty="0" smtClean="0">
                <a:latin typeface="+mj-lt"/>
              </a:rPr>
              <a:t> receives consideration simultaneously with his promise, it is known as present consideration. When the consideration on both sides is to move at a future date, it is called future consideration. However, according to English Mercantile law, consideration may be present or future only</a:t>
            </a:r>
            <a:r>
              <a:rPr lang="en-US" sz="2200" dirty="0" smtClean="0">
                <a:latin typeface="+mj-lt"/>
              </a:rPr>
              <a:t>.</a:t>
            </a:r>
          </a:p>
          <a:p>
            <a:pPr algn="just"/>
            <a:endParaRPr lang="en-US" sz="2200" dirty="0" smtClean="0">
              <a:latin typeface="+mj-lt"/>
            </a:endParaRPr>
          </a:p>
          <a:p>
            <a:pPr algn="just"/>
            <a:r>
              <a:rPr lang="en-US" sz="2200" dirty="0" smtClean="0">
                <a:latin typeface="+mj-lt"/>
              </a:rPr>
              <a:t>4. </a:t>
            </a:r>
            <a:r>
              <a:rPr lang="en-US" sz="2200" b="1" dirty="0" smtClean="0">
                <a:latin typeface="+mj-lt"/>
              </a:rPr>
              <a:t>Consideration need not be adequate</a:t>
            </a:r>
            <a:r>
              <a:rPr lang="en-US" sz="2200" b="1" dirty="0" smtClean="0">
                <a:latin typeface="+mj-lt"/>
              </a:rPr>
              <a:t>:- </a:t>
            </a:r>
            <a:r>
              <a:rPr lang="en-US" sz="2200" dirty="0" smtClean="0">
                <a:latin typeface="+mj-lt"/>
              </a:rPr>
              <a:t>According </a:t>
            </a:r>
            <a:r>
              <a:rPr lang="en-US" sz="2200" dirty="0" smtClean="0">
                <a:latin typeface="+mj-lt"/>
              </a:rPr>
              <a:t>to Indian contract Act, it is </a:t>
            </a:r>
            <a:r>
              <a:rPr lang="en-US" sz="2200" dirty="0" smtClean="0">
                <a:latin typeface="+mj-lt"/>
              </a:rPr>
              <a:t>not necessary </a:t>
            </a:r>
            <a:r>
              <a:rPr lang="en-US" sz="2200" dirty="0" smtClean="0">
                <a:latin typeface="+mj-lt"/>
              </a:rPr>
              <a:t>that the value of promise should be equal to the value of consideration. Even </a:t>
            </a:r>
            <a:r>
              <a:rPr lang="en-US" sz="2200" dirty="0" smtClean="0">
                <a:latin typeface="+mj-lt"/>
              </a:rPr>
              <a:t>if the </a:t>
            </a:r>
            <a:r>
              <a:rPr lang="en-US" sz="2200" dirty="0" smtClean="0">
                <a:latin typeface="+mj-lt"/>
              </a:rPr>
              <a:t>value of consideration is less than the value of promise, the contract is valid</a:t>
            </a:r>
            <a:r>
              <a:rPr lang="en-US" sz="2200" dirty="0" smtClean="0">
                <a:latin typeface="+mj-lt"/>
              </a:rPr>
              <a:t>.</a:t>
            </a:r>
          </a:p>
          <a:p>
            <a:pPr algn="just"/>
            <a:endParaRPr lang="en-US" sz="2200" dirty="0" smtClean="0">
              <a:latin typeface="+mj-lt"/>
            </a:endParaRPr>
          </a:p>
          <a:p>
            <a:pPr algn="just"/>
            <a:r>
              <a:rPr lang="en-US" sz="2200" dirty="0" smtClean="0">
                <a:latin typeface="+mj-lt"/>
              </a:rPr>
              <a:t>5. </a:t>
            </a:r>
            <a:r>
              <a:rPr lang="en-US" sz="2200" b="1" dirty="0" smtClean="0">
                <a:latin typeface="+mj-lt"/>
              </a:rPr>
              <a:t>Consideration must be real and not illusory: - Consideration must have some value </a:t>
            </a:r>
            <a:r>
              <a:rPr lang="en-US" sz="2200" b="1" dirty="0" smtClean="0">
                <a:latin typeface="+mj-lt"/>
              </a:rPr>
              <a:t>in </a:t>
            </a:r>
            <a:r>
              <a:rPr lang="en-US" sz="2200" dirty="0" smtClean="0">
                <a:latin typeface="+mj-lt"/>
              </a:rPr>
              <a:t>the </a:t>
            </a:r>
            <a:r>
              <a:rPr lang="en-US" sz="2200" dirty="0" smtClean="0">
                <a:latin typeface="+mj-lt"/>
              </a:rPr>
              <a:t>eyes of law. It must not be illusory, fictitious, fraudulent and uncertain</a:t>
            </a:r>
            <a:r>
              <a:rPr lang="en-US" sz="2200" dirty="0" smtClean="0">
                <a:latin typeface="+mj-lt"/>
              </a:rPr>
              <a:t>.</a:t>
            </a:r>
            <a:endParaRPr lang="en-US" sz="22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511613"/>
            <a:ext cx="8077200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00" dirty="0" smtClean="0">
                <a:latin typeface="+mj-lt"/>
              </a:rPr>
              <a:t>6. </a:t>
            </a:r>
            <a:r>
              <a:rPr lang="en-US" sz="2100" b="1" dirty="0" smtClean="0">
                <a:latin typeface="+mj-lt"/>
              </a:rPr>
              <a:t>Consideration must be lawful:- </a:t>
            </a:r>
            <a:r>
              <a:rPr lang="en-US" sz="2100" dirty="0" smtClean="0">
                <a:latin typeface="+mj-lt"/>
              </a:rPr>
              <a:t>Consideration is said to be unlawful </a:t>
            </a:r>
            <a:r>
              <a:rPr lang="en-US" sz="2100" dirty="0" smtClean="0">
                <a:latin typeface="+mj-lt"/>
              </a:rPr>
              <a:t>if</a:t>
            </a:r>
          </a:p>
          <a:p>
            <a:pPr marL="457200" indent="-457200" algn="just">
              <a:buAutoNum type="arabicPeriod"/>
            </a:pPr>
            <a:r>
              <a:rPr lang="en-US" sz="2100" dirty="0" smtClean="0">
                <a:latin typeface="+mj-lt"/>
              </a:rPr>
              <a:t>If it is forbidden by law.</a:t>
            </a:r>
          </a:p>
          <a:p>
            <a:pPr marL="457200" indent="-457200" algn="just">
              <a:buAutoNum type="arabicPeriod"/>
            </a:pPr>
            <a:r>
              <a:rPr lang="en-US" sz="2100" dirty="0" smtClean="0">
                <a:latin typeface="+mj-lt"/>
              </a:rPr>
              <a:t>It is fraudulent</a:t>
            </a:r>
          </a:p>
          <a:p>
            <a:pPr marL="457200" indent="-457200" algn="just">
              <a:buAutoNum type="arabicPeriod"/>
            </a:pPr>
            <a:r>
              <a:rPr lang="en-US" sz="2100" dirty="0" smtClean="0">
                <a:latin typeface="+mj-lt"/>
              </a:rPr>
              <a:t>It involves or implies injury to the person or property of another person.</a:t>
            </a:r>
          </a:p>
          <a:p>
            <a:pPr marL="457200" indent="-457200" algn="just">
              <a:buAutoNum type="arabicPeriod"/>
            </a:pPr>
            <a:r>
              <a:rPr lang="en-US" sz="2100" dirty="0" smtClean="0">
                <a:latin typeface="+mj-lt"/>
              </a:rPr>
              <a:t>It is regarded by court as criminal</a:t>
            </a:r>
          </a:p>
          <a:p>
            <a:pPr marL="457200" indent="-457200" algn="just">
              <a:buAutoNum type="arabicPeriod"/>
            </a:pPr>
            <a:r>
              <a:rPr lang="en-US" sz="2100" dirty="0" smtClean="0">
                <a:latin typeface="+mj-lt"/>
              </a:rPr>
              <a:t>It is regarded by the court as being against the public policy.</a:t>
            </a:r>
          </a:p>
          <a:p>
            <a:endParaRPr lang="en-US" b="1" dirty="0" smtClean="0"/>
          </a:p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COMMUNICATION 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OF OFFER AND </a:t>
            </a:r>
            <a:r>
              <a:rPr lang="en-US" sz="2200" b="1" dirty="0" smtClean="0">
                <a:solidFill>
                  <a:srgbClr val="FF0000"/>
                </a:solidFill>
                <a:latin typeface="+mj-lt"/>
              </a:rPr>
              <a:t>ACCEPTANCE:</a:t>
            </a:r>
            <a:endParaRPr lang="en-US" sz="2200" b="1" dirty="0" smtClean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US" sz="2100" dirty="0" smtClean="0">
                <a:latin typeface="+mj-lt"/>
              </a:rPr>
              <a:t>According </a:t>
            </a:r>
            <a:r>
              <a:rPr lang="en-US" sz="2100" dirty="0" smtClean="0">
                <a:latin typeface="+mj-lt"/>
              </a:rPr>
              <a:t>to sec.3 of Indian Contract Act, “that the communication of proposal, the </a:t>
            </a:r>
            <a:r>
              <a:rPr lang="en-US" sz="2100" dirty="0" smtClean="0">
                <a:latin typeface="+mj-lt"/>
              </a:rPr>
              <a:t>acceptance of </a:t>
            </a:r>
            <a:r>
              <a:rPr lang="en-US" sz="2100" dirty="0" smtClean="0">
                <a:latin typeface="+mj-lt"/>
              </a:rPr>
              <a:t>proposal, and the revocation of proposal and acceptance respectively are deemed to be made by </a:t>
            </a:r>
            <a:r>
              <a:rPr lang="en-US" sz="2100" dirty="0" smtClean="0">
                <a:latin typeface="+mj-lt"/>
              </a:rPr>
              <a:t>any act </a:t>
            </a:r>
            <a:r>
              <a:rPr lang="en-US" sz="2100" dirty="0" smtClean="0">
                <a:latin typeface="+mj-lt"/>
              </a:rPr>
              <a:t>or omission of the party proposing, accepting or revoking by which he intends to communicate </a:t>
            </a:r>
            <a:r>
              <a:rPr lang="en-US" sz="2100" dirty="0" smtClean="0">
                <a:latin typeface="+mj-lt"/>
              </a:rPr>
              <a:t>such proposal</a:t>
            </a:r>
            <a:r>
              <a:rPr lang="en-US" sz="2100" dirty="0" smtClean="0">
                <a:latin typeface="+mj-lt"/>
              </a:rPr>
              <a:t>, acceptance or revocation or which has the effect of communicating it”. Thus </a:t>
            </a:r>
            <a:r>
              <a:rPr lang="en-US" sz="2100" dirty="0" smtClean="0">
                <a:latin typeface="+mj-lt"/>
              </a:rPr>
              <a:t>communication of </a:t>
            </a:r>
            <a:r>
              <a:rPr lang="en-US" sz="2100" dirty="0" smtClean="0">
                <a:latin typeface="+mj-lt"/>
              </a:rPr>
              <a:t>offer and acceptance is necessary for forming a contract</a:t>
            </a:r>
            <a:r>
              <a:rPr lang="en-US" sz="2100" dirty="0" smtClean="0">
                <a:latin typeface="+mj-lt"/>
              </a:rPr>
              <a:t>.</a:t>
            </a:r>
            <a:endParaRPr lang="en-US" sz="2100" dirty="0" smtClean="0"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pPr algn="ctr"/>
            <a:r>
              <a:rPr lang="en-US" sz="50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3877</TotalTime>
  <Words>1140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    WELCOME  Class: B.Com – Part-2  Subject: Business Regulatory Framework TOPIC: ACCEPTANCE – Meaning, essential of a valid Acceptance and CONSIDERATION – meaning , essentials of consideration</vt:lpstr>
      <vt:lpstr>Acceptance</vt:lpstr>
      <vt:lpstr>Slide 3</vt:lpstr>
      <vt:lpstr>Slide 4</vt:lpstr>
      <vt:lpstr>CONSIDERATION</vt:lpstr>
      <vt:lpstr>Essentials of Consideration:-</vt:lpstr>
      <vt:lpstr>Slide 7</vt:lpstr>
      <vt:lpstr>Slide 8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333</cp:revision>
  <dcterms:created xsi:type="dcterms:W3CDTF">2011-08-23T10:02:56Z</dcterms:created>
  <dcterms:modified xsi:type="dcterms:W3CDTF">2020-04-17T06:05:27Z</dcterms:modified>
</cp:coreProperties>
</file>